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62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A3A830-3568-4743-BF4F-4BA2C35E54F3}">
          <p14:sldIdLst>
            <p14:sldId id="256"/>
            <p14:sldId id="257"/>
            <p14:sldId id="264"/>
            <p14:sldId id="258"/>
            <p14:sldId id="262"/>
            <p14:sldId id="259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F39"/>
    <a:srgbClr val="4C8850"/>
    <a:srgbClr val="3B6C3E"/>
    <a:srgbClr val="4D8C53"/>
    <a:srgbClr val="565A35"/>
    <a:srgbClr val="969D71"/>
    <a:srgbClr val="5D6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117" d="100"/>
          <a:sy n="117" d="100"/>
        </p:scale>
        <p:origin x="2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7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85A92-D62C-4734-9787-A73BE62EFFE7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EA136-DE6E-45AB-B6D8-DA408BEC24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3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A136-DE6E-45AB-B6D8-DA408BEC244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52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B8A07C-7990-4F9C-80AC-337BEA054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E2B03CF-7C25-45A0-8918-C1F80A292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A2E7BF-2835-4954-AD40-B245E6AD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87B3B90-B631-410D-BCD1-2244E03F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A957C67-5D64-48F3-A03B-AE52A640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3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65DB21-3CB6-4B16-AE6A-24DEBD7E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1808D2F-B8B1-44E0-8628-3EA59688C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2D30431-DF34-4FF0-AF52-0BD28364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44129F8-99E4-4FDD-BB20-89CA7F2E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0DB1441-2DCE-4AD2-B1F8-FAF88C18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6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88F267C-951D-4A76-A085-2B0B356BF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76C3232-75E4-443E-9CAF-B73B5DBDD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9F04AC2-2761-4E0E-8813-5A6653F9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2C639E9-A8E3-4167-8921-41C65699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27F4400-1A90-4CB4-A0CC-2B6AB54A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94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D13388-86B3-44C3-A7CD-A6FE906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09ED9C-6143-4C79-8194-03ED7EA94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0A7CA15-B985-4DC6-989F-32B3AE13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40F9B5-ECB0-4A9F-B879-66F02A5E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5ED1190-C66D-479A-9CF7-A8F6075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8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EF5EBF-6FE1-4073-A938-FB176CA2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6EB4160-DF8B-419C-B18E-3CEDB92A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58DF963-AB56-4DFC-BFDF-E39BB2F6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881169-D802-460C-AF6E-64140FA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A2D9F99-95B1-4854-B15C-045ADC05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73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69080D-8D9B-46BA-A0CC-DC07976F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1A5791-5BA7-48EE-9410-C58317B17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D3EFAE0-FB21-4DF7-8E28-4481DBAB8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C0A5FD0-5B65-43C9-825E-94A7BE4E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7A48608-A6A9-409C-9263-891411B0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D6DBC9D-50CF-4409-BF37-F3A9C5C4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0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2D105F-FFFE-467F-9177-31B2FFAE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10E6C24-A732-4E39-8142-7FEA2AC8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13B1F9E-3A17-4FD9-970F-9414A1E57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90D27A6-5F05-4EFB-8E6C-01F2616B5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97CB6A8-AC1A-487C-8898-35B6A3052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E4FB972-DB50-4CEB-864C-85E9DA4C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F56D805-1E29-4FE7-806A-24C1C468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C4AD7A7-F741-49BE-A8AC-4629CA2B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41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3232B-F70B-4CFB-891E-1EE68D98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EAAC304-751D-42B8-8B7A-0413592D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D0A41F7-ADC0-4183-A2A4-FC8DA64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E96BA54-243C-46FF-8C48-41B82D7C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63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18567C4D-C856-4E45-8DC0-A9A3D8DB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C37DC6A6-163F-438B-AF4B-613DF914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7C1C0A3-0FB5-4418-9B80-388EEB04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1E19EF-A0FD-44E3-B9EF-2FA351B3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781220-A856-48AB-8472-D566891C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EE7517C-6805-4EC6-8158-5439F93F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9D8C591-43F1-428E-A73B-BA2E8733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18103B0-BF0B-426E-94C2-9A86C537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3F4A556-9F34-4DF1-8A4C-C2BA0A2B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3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35E74A-00AB-4025-AAD1-EC35C38C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E8C656B-FB09-4F9E-8691-2F0327768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4375F9A-9E06-49CC-879B-6DEB0AD2F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9AFD246-B312-4D84-B4D6-6899D955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889DB29-2598-4DEA-9A5D-F39A5789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61BF2D8-8EA0-4BCC-B7B2-21872DFD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82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3BC0418-F2F6-415F-AF17-21AB2E65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A1F5127-0773-4461-937E-86F9FD2D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5AD169D-9DE1-45C7-959B-27FF2FF20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14E4-447D-44F3-84C5-8ACAB1FEBE00}" type="datetimeFigureOut">
              <a:rPr lang="pl-PL" smtClean="0"/>
              <a:t>2019-06-27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A1C1839-0465-450B-8C13-B73EA7C2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F008CF-B9EF-4711-9DD8-5459365E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31E1-8021-4AFC-889B-B6FBB0CEE4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65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51F7A9-F705-45A0-B80D-FB3C914E3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8" y="572920"/>
            <a:ext cx="10523621" cy="2438985"/>
          </a:xfrm>
        </p:spPr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Transgraniczny Rezerwat Biosfery</a:t>
            </a:r>
            <a:br>
              <a:rPr lang="pl-PL" sz="53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3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„Roztocze”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4E94AF5-870B-4BF2-B2EE-43CD74D9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6" y="2766341"/>
            <a:ext cx="7828547" cy="37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8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6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0603D94-EBB0-4D54-9A09-D7367A6D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0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9C33049-F023-4D13-9F8F-0C273358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242C3F-02B9-488A-B9CE-47978666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1543F50-E154-438E-A6D2-EE7B5102A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029" y="0"/>
            <a:ext cx="9473922" cy="6858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5D7463A-D759-4744-A719-836CA4E972AA}"/>
              </a:ext>
            </a:extLst>
          </p:cNvPr>
          <p:cNvSpPr txBox="1"/>
          <p:nvPr/>
        </p:nvSpPr>
        <p:spPr>
          <a:xfrm>
            <a:off x="6096000" y="1010110"/>
            <a:ext cx="1844644" cy="2808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2499"/>
              </a:lnSpc>
            </a:pPr>
            <a:r>
              <a:rPr lang="en-US" altLang="zh-CN" sz="1050" b="1" dirty="0">
                <a:solidFill>
                  <a:srgbClr val="FE0000"/>
                </a:solidFill>
                <a:latin typeface="Century Gothic"/>
                <a:ea typeface="Century Gothic"/>
              </a:rPr>
              <a:t>Stare</a:t>
            </a:r>
            <a:r>
              <a:rPr lang="en-US" altLang="zh-CN" sz="1050" b="1" dirty="0">
                <a:solidFill>
                  <a:srgbClr val="FE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050" b="1" dirty="0">
                <a:solidFill>
                  <a:srgbClr val="FE0000"/>
                </a:solidFill>
                <a:latin typeface="Century Gothic"/>
                <a:ea typeface="Century Gothic"/>
              </a:rPr>
              <a:t>Miasto</a:t>
            </a:r>
            <a:r>
              <a:rPr lang="en-US" altLang="zh-CN" sz="1050" b="1" dirty="0">
                <a:solidFill>
                  <a:srgbClr val="FE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050" b="1" dirty="0" err="1">
                <a:solidFill>
                  <a:srgbClr val="FE0000"/>
                </a:solidFill>
                <a:latin typeface="Century Gothic"/>
                <a:ea typeface="Century Gothic"/>
              </a:rPr>
              <a:t>Zamość</a:t>
            </a:r>
            <a:r>
              <a:rPr lang="en-US" altLang="zh-CN" sz="1050" b="1" spc="-10" dirty="0">
                <a:solidFill>
                  <a:srgbClr val="FE0000"/>
                </a:solidFill>
                <a:latin typeface="Century Gothic"/>
                <a:cs typeface="Century Gothic"/>
              </a:rPr>
              <a:t> </a:t>
            </a:r>
            <a:r>
              <a:rPr lang="pl-PL" altLang="zh-CN" sz="1050" b="1" spc="-10" dirty="0">
                <a:solidFill>
                  <a:srgbClr val="FE0000"/>
                </a:solidFill>
                <a:latin typeface="Century Gothic"/>
                <a:cs typeface="Century Gothic"/>
              </a:rPr>
              <a:t/>
            </a:r>
            <a:br>
              <a:rPr lang="pl-PL" altLang="zh-CN" sz="1050" b="1" spc="-10" dirty="0">
                <a:solidFill>
                  <a:srgbClr val="FE0000"/>
                </a:solidFill>
                <a:latin typeface="Century Gothic"/>
                <a:cs typeface="Century Gothic"/>
              </a:rPr>
            </a:br>
            <a:r>
              <a:rPr lang="en-US" altLang="zh-CN" sz="1050" b="1" dirty="0">
                <a:solidFill>
                  <a:srgbClr val="FE0000"/>
                </a:solidFill>
                <a:latin typeface="Century Gothic"/>
                <a:ea typeface="Century Gothic"/>
              </a:rPr>
              <a:t>(1992)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311150" algn="ctr">
              <a:lnSpc>
                <a:spcPct val="102083"/>
              </a:lnSpc>
            </a:pPr>
            <a:r>
              <a:rPr lang="en-US" altLang="zh-CN" sz="1200" b="1" dirty="0" err="1">
                <a:solidFill>
                  <a:srgbClr val="FE0000"/>
                </a:solidFill>
                <a:latin typeface="Century Gothic"/>
                <a:ea typeface="Century Gothic"/>
              </a:rPr>
              <a:t>Cerkiew</a:t>
            </a:r>
            <a:r>
              <a:rPr lang="en-US" altLang="zh-CN" sz="1200" b="1" dirty="0">
                <a:solidFill>
                  <a:srgbClr val="FE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200" b="1" dirty="0">
                <a:solidFill>
                  <a:srgbClr val="FE0000"/>
                </a:solidFill>
                <a:latin typeface="Century Gothic"/>
                <a:ea typeface="Century Gothic"/>
              </a:rPr>
              <a:t>w</a:t>
            </a:r>
            <a:r>
              <a:rPr lang="en-US" altLang="zh-CN" sz="1200" b="1" dirty="0">
                <a:solidFill>
                  <a:srgbClr val="FE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200" b="1" dirty="0">
                <a:solidFill>
                  <a:srgbClr val="FE0000"/>
                </a:solidFill>
                <a:latin typeface="Century Gothic"/>
                <a:ea typeface="Century Gothic"/>
              </a:rPr>
              <a:t>Potyliczu</a:t>
            </a:r>
            <a:r>
              <a:rPr lang="en-US" altLang="zh-CN" sz="1200" b="1" spc="-15" dirty="0">
                <a:solidFill>
                  <a:srgbClr val="FE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200" b="1" dirty="0">
                <a:solidFill>
                  <a:srgbClr val="FE0000"/>
                </a:solidFill>
                <a:latin typeface="Century Gothic"/>
                <a:ea typeface="Century Gothic"/>
              </a:rPr>
              <a:t>(2013)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C7C6DEC-4D35-4493-96EC-E06BAB025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88" y="3657398"/>
            <a:ext cx="2103302" cy="32311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7E58ADC-0D4A-4F68-8D35-74222EF58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38" y="5447349"/>
            <a:ext cx="1752913" cy="2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40E3A14-FBCE-495A-AA25-C0CC50AB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9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45AEDC-858B-40CE-A275-6B922F67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358775"/>
            <a:ext cx="9467850" cy="10912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Funkcje rezerwatów biosfery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3. Ramowego Statutu Światowej Sieci Rezerwatów Biosfery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EA193FF-CE69-476B-842D-8654E8CC5F64}"/>
              </a:ext>
            </a:extLst>
          </p:cNvPr>
          <p:cNvSpPr txBox="1"/>
          <p:nvPr/>
        </p:nvSpPr>
        <p:spPr>
          <a:xfrm>
            <a:off x="523874" y="1902797"/>
            <a:ext cx="113442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Ochronna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– ochrona krajobrazów, ekosystemów, zróżnicowania gatunkowego i genetycznego.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-  sprzyjanie formom rozwoju społecznego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ekonomicznego zrównoważonego kulturowo i ekologicznie.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Wsparcia logistycznego-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edukacja ekologiczną, szkolenia, badania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monitoring w odniesieniu do lokalnych, regionalnych, narodowych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globalnych zagadnień związanych z ochroną i zrównoważonym rozwojem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  <a:p>
            <a:pPr marL="400050" indent="-400050">
              <a:buFont typeface="+mj-lt"/>
              <a:buAutoNum type="romanU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78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84C4FA-592A-4A82-A607-DE9FD496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Strefy użytkowania w RB</a:t>
            </a: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xmlns="" id="{4729FC97-071B-49A8-B8FA-B43A53B98255}"/>
              </a:ext>
            </a:extLst>
          </p:cNvPr>
          <p:cNvSpPr txBox="1"/>
          <p:nvPr/>
        </p:nvSpPr>
        <p:spPr>
          <a:xfrm>
            <a:off x="457200" y="1866901"/>
            <a:ext cx="1198184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hangingPunct="0">
              <a:lnSpc>
                <a:spcPct val="99583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Strefa</a:t>
            </a: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rdzenna</a:t>
            </a: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„</a:t>
            </a:r>
            <a:r>
              <a:rPr lang="en-US" altLang="zh-CN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core</a:t>
            </a:r>
            <a:r>
              <a:rPr lang="en-US" altLang="zh-CN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zone</a:t>
            </a: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”</a:t>
            </a: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–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o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najwyższych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walorach</a:t>
            </a:r>
            <a:r>
              <a:rPr lang="en-US" altLang="zh-CN" sz="2400" b="1" spc="25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przyrodniczych,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chroniona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wg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systemu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obowiązującego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w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danym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kraju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(parki</a:t>
            </a:r>
            <a:r>
              <a:rPr lang="en-US" altLang="zh-CN" sz="2400" b="1" spc="-40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narodowe,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rezerwaty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przyrody).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Badania</a:t>
            </a:r>
            <a:r>
              <a:rPr lang="en-US" altLang="zh-CN" sz="2400" b="1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naukowe,</a:t>
            </a:r>
            <a:r>
              <a:rPr lang="en-US" altLang="zh-CN" sz="2400" b="1" spc="10" dirty="0">
                <a:latin typeface="Century Gothic"/>
                <a:ea typeface="宋体" panose="02010600030101010101" pitchFamily="2" charset="-122"/>
                <a:cs typeface="Century Gothic"/>
              </a:rPr>
              <a:t> </a:t>
            </a:r>
            <a:r>
              <a:rPr lang="en-US" altLang="zh-CN" sz="2400" b="1" dirty="0">
                <a:latin typeface="Century Gothic"/>
                <a:ea typeface="Century Gothic"/>
              </a:rPr>
              <a:t>monitoring.</a:t>
            </a:r>
            <a:endParaRPr lang="pl-PL" altLang="zh-CN" sz="2400" b="1" dirty="0">
              <a:latin typeface="Century Gothic"/>
              <a:ea typeface="Century Gothic"/>
            </a:endParaRPr>
          </a:p>
          <a:p>
            <a:pPr marL="342900" indent="-342900" hangingPunct="0">
              <a:lnSpc>
                <a:spcPct val="99583"/>
              </a:lnSpc>
              <a:buFont typeface="+mj-lt"/>
              <a:buAutoNum type="arabicPeriod"/>
            </a:pPr>
            <a:endParaRPr lang="pl-PL" altLang="zh-CN" sz="2400" b="1" dirty="0">
              <a:latin typeface="Century Gothic"/>
              <a:ea typeface="Century Gothic"/>
            </a:endParaRPr>
          </a:p>
          <a:p>
            <a:pPr marL="342900" indent="-342900" hangingPunct="0">
              <a:lnSpc>
                <a:spcPct val="99583"/>
              </a:lnSpc>
              <a:buFont typeface="+mj-lt"/>
              <a:buAutoNum type="arabicPeriod"/>
            </a:pPr>
            <a:r>
              <a:rPr lang="pl-PL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Strefa buforowa „</a:t>
            </a:r>
            <a:r>
              <a:rPr lang="pl-PL" altLang="zh-CN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buffer</a:t>
            </a:r>
            <a:r>
              <a:rPr lang="pl-PL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 </a:t>
            </a:r>
            <a:r>
              <a:rPr lang="pl-PL" altLang="zh-CN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zone</a:t>
            </a:r>
            <a:r>
              <a:rPr lang="pl-PL" altLang="zh-CN" sz="2400" b="1" dirty="0">
                <a:latin typeface="Century Gothic"/>
                <a:ea typeface="Century Gothic"/>
              </a:rPr>
              <a:t>” – otacza strefę rdzenną, odpowiada w przybliżeniu parkom krajobrazowym. Prowadzenie gospodarki rolnej, leśnej, rybackiej, turystyki, edukacji.</a:t>
            </a:r>
          </a:p>
          <a:p>
            <a:pPr marL="342900" indent="-342900" hangingPunct="0">
              <a:lnSpc>
                <a:spcPct val="99583"/>
              </a:lnSpc>
              <a:buFont typeface="+mj-lt"/>
              <a:buAutoNum type="arabicPeriod"/>
            </a:pPr>
            <a:endParaRPr lang="pl-PL" altLang="zh-CN" sz="2400" b="1" dirty="0">
              <a:latin typeface="Century Gothic"/>
              <a:ea typeface="Century Gothic"/>
            </a:endParaRPr>
          </a:p>
          <a:p>
            <a:pPr marL="342900" indent="-342900" hangingPunct="0">
              <a:lnSpc>
                <a:spcPct val="99583"/>
              </a:lnSpc>
              <a:buFont typeface="+mj-lt"/>
              <a:buAutoNum type="arabicPeriod"/>
            </a:pPr>
            <a:r>
              <a:rPr lang="pl-PL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Strefa przejściowa „</a:t>
            </a:r>
            <a:r>
              <a:rPr lang="pl-PL" altLang="zh-CN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transition</a:t>
            </a:r>
            <a:r>
              <a:rPr lang="pl-PL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 </a:t>
            </a:r>
            <a:r>
              <a:rPr lang="pl-PL" altLang="zh-CN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area</a:t>
            </a:r>
            <a:r>
              <a:rPr lang="pl-PL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Century Gothic"/>
              </a:rPr>
              <a:t>” </a:t>
            </a:r>
            <a:r>
              <a:rPr lang="pl-PL" altLang="zh-CN" sz="2400" b="1" dirty="0">
                <a:latin typeface="Century Gothic"/>
                <a:ea typeface="Century Gothic"/>
              </a:rPr>
              <a:t>– strefa współpracy pomiędzy różnymi grupami interesów. Różne formy gospodarowania, w tym rolnictwo, osadnictwo, infrastruktura, zgodnie z zasadami zrównoważonego rozwoju</a:t>
            </a:r>
            <a:endParaRPr lang="en-US" altLang="zh-CN" sz="2400" b="1" dirty="0">
              <a:latin typeface="Century Gothic"/>
              <a:ea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046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6A44F76-DE4A-427B-A937-EAC02322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  <a:solidFill>
            <a:srgbClr val="969D71"/>
          </a:solidFill>
          <a:effectLst>
            <a:glow rad="127000">
              <a:schemeClr val="accent1">
                <a:alpha val="44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556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133</Words>
  <Application>Microsoft Office PowerPoint</Application>
  <PresentationFormat>Panoramiczny</PresentationFormat>
  <Paragraphs>31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Century Gothic</vt:lpstr>
      <vt:lpstr>等线</vt:lpstr>
      <vt:lpstr>Motyw pakietu Office</vt:lpstr>
      <vt:lpstr>Transgraniczny Rezerwat Biosfery „Roztocze”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Strefy użytkowania w RB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Transgraniczny Rezerwat Biosfery „Roztocze”</dc:title>
  <dc:creator>Przemyslaw Sobczyszyn 2</dc:creator>
  <cp:lastModifiedBy>Bogdan Skibinski</cp:lastModifiedBy>
  <cp:revision>7</cp:revision>
  <dcterms:created xsi:type="dcterms:W3CDTF">2019-06-26T11:06:16Z</dcterms:created>
  <dcterms:modified xsi:type="dcterms:W3CDTF">2019-06-27T06:00:48Z</dcterms:modified>
</cp:coreProperties>
</file>